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656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0350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24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endParaRPr lang="de-DE" altLang="de-DE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endParaRPr lang="de-DE" alt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endParaRPr lang="de-DE" altLang="de-DE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charset="0"/>
              </a:defRPr>
            </a:lvl1pPr>
          </a:lstStyle>
          <a:p>
            <a:fld id="{2444BED0-3A77-49D8-AAC9-ECBB4AB249C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B564A8-72A3-429B-A2A8-C23E2CEF1FA3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122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2D358D-6F2D-45BD-B606-0FFA8861C972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133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1D0D7F-A41B-494A-96EE-9DBC81106945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143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73A029-A0CD-44F1-9AF4-6567B5EE1286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DDB3FC-B20A-42F3-9E09-5E91CD1C6DB1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33DD70-1D79-42AD-B048-A0E1BD3D94D5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EFAFE06-AECE-4667-9206-8F1F85C7B26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468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A7901F9-5F26-4948-9A75-49EABF7DCCF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747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5362" cy="64516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160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22913B4-361E-4DD5-9A4F-8A4DF858400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9115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2374AED-B2A8-4D4E-BD29-69300C27FD1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4725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A5D07F-7309-4543-AE47-1A76067D40F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77174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8736F58-C2E5-4FED-AF3D-3C87F010EC8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3958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52596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7700" cy="452596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245CDB4-0012-442A-AF42-4D71C1B19A1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8272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93A88B5-ADFB-4E3E-BE59-93D1220BA1A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61456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8ACB5E0-48BE-425D-ACA2-A76ECFD60C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206463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0CDE2D9-A896-442B-8B4A-505CEEFF84D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232104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FAD34E-A7D0-45A5-AF4B-15A26F0F906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223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D8BE6A-705F-4558-B471-C49F3DF3B74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4166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BFF286-3A1C-4A68-AC74-BAF64582A8E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9272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B708C88-449F-4FF3-9BA2-6A7FFE86AF2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363492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4088" y="330200"/>
            <a:ext cx="2265362" cy="59642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30200"/>
            <a:ext cx="6648450" cy="59642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5FA8D77-40A0-4576-9BD4-45BD5E954CB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849596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86535AC-EE94-4E8E-B0CF-9E8D49CBBAD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3602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281AC5-962F-4165-8AA8-62077DEB182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384874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BC1D476-49AE-432C-ACDE-6BF8D9FBC36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00323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3989387" cy="498475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768475"/>
            <a:ext cx="3989388" cy="498475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399D951-DB02-459D-BE53-142EA990B07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269929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55236E8-9D7F-49B0-BE69-A2E1B847BD8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159650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B68D428-6D65-4CA2-BA76-D00722B8D54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16057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47C5BF-971B-412A-94C1-9D5B41B5099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3310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D7B596C-6256-4090-B643-31C4182F85C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627120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5361F49-1A46-4160-B846-39850FADC71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43622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E276990-27D1-45A2-A6FA-5F5CF27ADE3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710639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6ABF255-8846-4B8F-A96C-682DE57DBE6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521393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7488" y="301625"/>
            <a:ext cx="2068512" cy="64516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60363" y="301625"/>
            <a:ext cx="6054725" cy="645160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3051BDC-F418-4A67-9BD3-DBEBC865EF6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284954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7C612F3-22BD-4A06-A41A-52DC8391E6F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020722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6320DBD-A35A-4924-8E6E-ADFA2D1A0C0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977615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D8770D4-4564-49A8-B3EA-89B6BCD67F1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84776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20725" y="1979613"/>
            <a:ext cx="4348163" cy="413543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21288" y="1979613"/>
            <a:ext cx="4349750" cy="413543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33A1F5-FB28-4462-ACB3-6990EFEF12C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023199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3E24FC0-464A-4EA7-B7D2-B029B5FFCE2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22617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FCC0E36-D251-4705-A4FB-B4A5B0B67B5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320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475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7700" cy="498475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C4882C-8957-4A12-9D55-EAA3E48FB2F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03727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3E3395F-55AF-4038-A8C0-16CB8176810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585648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BEB6F9-8515-4769-B24E-3487101538C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949583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C90E775-F172-49F0-9AFB-D0C224D9A28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168910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21D07CF-5E52-41C2-AA55-45D498CD6F3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62153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58134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581342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7A5C571-CA55-46B5-9D52-ADD24405A24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75785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6212" cy="12573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20725" y="1979613"/>
            <a:ext cx="4348163" cy="413543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Onlinebild-Platzhalter 3"/>
          <p:cNvSpPr>
            <a:spLocks noGrp="1"/>
          </p:cNvSpPr>
          <p:nvPr>
            <p:ph type="clipArt" sz="half" idx="2"/>
          </p:nvPr>
        </p:nvSpPr>
        <p:spPr>
          <a:xfrm>
            <a:off x="5221288" y="1979613"/>
            <a:ext cx="4349750" cy="4135437"/>
          </a:xfrm>
        </p:spPr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>
          <a:xfrm>
            <a:off x="612775" y="6562725"/>
            <a:ext cx="2343150" cy="515938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>
          <a:xfrm>
            <a:off x="3556000" y="6562725"/>
            <a:ext cx="3190875" cy="515938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>
          <a:xfrm>
            <a:off x="7335838" y="6562725"/>
            <a:ext cx="2343150" cy="515938"/>
          </a:xfrm>
        </p:spPr>
        <p:txBody>
          <a:bodyPr/>
          <a:lstStyle>
            <a:lvl1pPr>
              <a:defRPr/>
            </a:lvl1pPr>
          </a:lstStyle>
          <a:p>
            <a:fld id="{E304EAE0-788A-4206-B13C-CE3FC3EB069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532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8B0ADE8-24BC-43C1-83AB-A552186CEBA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9261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D24FFE0-F592-4614-9CDE-378009240D3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8423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1F0E84A-B812-428B-9DAF-062112A86E7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58365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0C6346C-70EB-4E1E-A64D-80F8EAE2CF5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155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96BB925-EFCC-4263-8D23-0B97B7BAB7E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94593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6212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Klicken Sie, um das Format des Titeltextes zu bearbeiten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6212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Klicken Sie, um die Formate des Gliederungstextes zu bearbeiten</a:t>
            </a:r>
          </a:p>
          <a:p>
            <a:pPr lvl="1"/>
            <a:r>
              <a:rPr lang="en-GB" altLang="de-DE" smtClean="0"/>
              <a:t>Zweite Gliederungsebene</a:t>
            </a:r>
          </a:p>
          <a:p>
            <a:pPr lvl="2"/>
            <a:r>
              <a:rPr lang="en-GB" altLang="de-DE" smtClean="0"/>
              <a:t>Dritte Gliederungsebene</a:t>
            </a:r>
          </a:p>
          <a:p>
            <a:pPr lvl="3"/>
            <a:r>
              <a:rPr lang="en-GB" altLang="de-DE" smtClean="0"/>
              <a:t>Vierte Gliederungsebene</a:t>
            </a:r>
          </a:p>
          <a:p>
            <a:pPr lvl="4"/>
            <a:r>
              <a:rPr lang="en-GB" altLang="de-DE" smtClean="0"/>
              <a:t>Fünfte Gliederungsebene</a:t>
            </a:r>
          </a:p>
          <a:p>
            <a:pPr lvl="4"/>
            <a:r>
              <a:rPr lang="en-GB" altLang="de-DE" smtClean="0"/>
              <a:t>Sechste Gliederungsebene</a:t>
            </a:r>
          </a:p>
          <a:p>
            <a:pPr lvl="4"/>
            <a:r>
              <a:rPr lang="en-GB" altLang="de-DE" smtClean="0"/>
              <a:t>Siebente Gliederungsebene</a:t>
            </a:r>
          </a:p>
          <a:p>
            <a:pPr lvl="4"/>
            <a:r>
              <a:rPr lang="en-GB" altLang="de-DE" smtClean="0"/>
              <a:t>Achte Gliederungsebene</a:t>
            </a:r>
          </a:p>
          <a:p>
            <a:pPr lvl="4"/>
            <a:r>
              <a:rPr lang="en-GB" altLang="de-DE" smtClean="0"/>
              <a:t>Neunte Gliederungsebene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de-DE" alt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08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48CD07B7-379B-4A5C-B1E2-38A31A0995A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30200"/>
            <a:ext cx="9066212" cy="1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Klicken Sie, um das Format des Titeltextes zu bearbeiten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62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01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Klicken Sie, um die Formate des Gliederungstextes zu bearbeiten</a:t>
            </a:r>
          </a:p>
          <a:p>
            <a:pPr lvl="1"/>
            <a:r>
              <a:rPr lang="en-GB" altLang="de-DE" smtClean="0"/>
              <a:t>Zweite Gliederungsebene</a:t>
            </a:r>
          </a:p>
          <a:p>
            <a:pPr lvl="2"/>
            <a:r>
              <a:rPr lang="en-GB" altLang="de-DE" smtClean="0"/>
              <a:t>Dritte Gliederungsebene</a:t>
            </a:r>
          </a:p>
          <a:p>
            <a:pPr lvl="3"/>
            <a:r>
              <a:rPr lang="en-GB" altLang="de-DE" smtClean="0"/>
              <a:t>Vierte Gliederungsebene</a:t>
            </a:r>
          </a:p>
          <a:p>
            <a:pPr lvl="4"/>
            <a:r>
              <a:rPr lang="en-GB" altLang="de-DE" smtClean="0"/>
              <a:t>Fünfte Gliederungsebene</a:t>
            </a:r>
          </a:p>
          <a:p>
            <a:pPr lvl="4"/>
            <a:r>
              <a:rPr lang="en-GB" altLang="de-DE" smtClean="0"/>
              <a:t>Sechste Gliederungsebene</a:t>
            </a:r>
          </a:p>
          <a:p>
            <a:pPr lvl="4"/>
            <a:r>
              <a:rPr lang="en-GB" altLang="de-DE" smtClean="0"/>
              <a:t>Siebente Gliederungsebene</a:t>
            </a:r>
          </a:p>
          <a:p>
            <a:pPr lvl="4"/>
            <a:r>
              <a:rPr lang="en-GB" altLang="de-DE" smtClean="0"/>
              <a:t>Achte Gliederungsebene</a:t>
            </a:r>
          </a:p>
          <a:p>
            <a:pPr lvl="4"/>
            <a:r>
              <a:rPr lang="en-GB" altLang="de-DE" smtClean="0"/>
              <a:t>Neunte Gliederungsebene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6706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endParaRPr lang="de-DE" alt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670675"/>
            <a:ext cx="31908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endParaRPr lang="de-DE" alt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6706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fld id="{3C50A1BB-F2B6-492D-978B-1DCBA47927D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8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2pPr>
      <a:lvl3pPr marL="11430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3pPr>
      <a:lvl4pPr marL="16002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4pPr>
      <a:lvl5pPr marL="20574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5pPr>
      <a:lvl6pPr marL="25146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6pPr>
      <a:lvl7pPr marL="29718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7pPr>
      <a:lvl8pPr marL="34290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8pPr>
      <a:lvl9pPr marL="3886200" indent="-228600" algn="ctr" defTabSz="449263" rtl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80"/>
          </a:solidFill>
          <a:latin typeface="Times New Roman" panose="02020603050405020304" pitchFamily="18" charset="0"/>
          <a:cs typeface="Arial Unicode MS" charset="0"/>
        </a:defRPr>
      </a:lvl9pPr>
    </p:titleStyle>
    <p:bodyStyle>
      <a:lvl1pPr marL="342900" indent="-342900" algn="l" defTabSz="449263" rtl="0" fontAlgn="base" hangingPunct="0">
        <a:lnSpc>
          <a:spcPct val="95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5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5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301625"/>
            <a:ext cx="8275637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Klicken Sie, um das Format des Titeltextes zu bearbeiten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8131175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Klicken Sie, um die Formate des Gliederungstextes zu bearbeiten</a:t>
            </a:r>
          </a:p>
          <a:p>
            <a:pPr lvl="1"/>
            <a:r>
              <a:rPr lang="en-GB" altLang="de-DE" smtClean="0"/>
              <a:t>Zweite Gliederungsebene</a:t>
            </a:r>
          </a:p>
          <a:p>
            <a:pPr lvl="2"/>
            <a:r>
              <a:rPr lang="en-GB" altLang="de-DE" smtClean="0"/>
              <a:t>Dritte Gliederungsebene</a:t>
            </a:r>
          </a:p>
          <a:p>
            <a:pPr lvl="3"/>
            <a:r>
              <a:rPr lang="en-GB" altLang="de-DE" smtClean="0"/>
              <a:t>Vierte Gliederungsebene</a:t>
            </a:r>
          </a:p>
          <a:p>
            <a:pPr lvl="4"/>
            <a:r>
              <a:rPr lang="en-GB" altLang="de-DE" smtClean="0"/>
              <a:t>Fünfte Gliederungsebene</a:t>
            </a:r>
          </a:p>
          <a:p>
            <a:pPr lvl="4"/>
            <a:r>
              <a:rPr lang="en-GB" altLang="de-DE" smtClean="0"/>
              <a:t>Sechste Gliederungsebene</a:t>
            </a:r>
          </a:p>
          <a:p>
            <a:pPr lvl="4"/>
            <a:r>
              <a:rPr lang="en-GB" altLang="de-DE" smtClean="0"/>
              <a:t>Siebente Gliederungsebene</a:t>
            </a:r>
          </a:p>
          <a:p>
            <a:pPr lvl="4"/>
            <a:r>
              <a:rPr lang="en-GB" altLang="de-DE" smtClean="0"/>
              <a:t>Achte Gliederungsebene</a:t>
            </a:r>
          </a:p>
          <a:p>
            <a:pPr lvl="4"/>
            <a:r>
              <a:rPr lang="en-GB" altLang="de-DE" smtClean="0"/>
              <a:t>Neunte Gliederungsebene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defRPr>
            </a:lvl1pPr>
          </a:lstStyle>
          <a:p>
            <a:endParaRPr lang="de-DE" alt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014663" y="6886575"/>
            <a:ext cx="31908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defRPr>
            </a:lvl1pPr>
          </a:lstStyle>
          <a:p>
            <a:endParaRPr lang="de-DE" alt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435725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defRPr>
            </a:lvl1pPr>
          </a:lstStyle>
          <a:p>
            <a:fld id="{964C4197-9083-4EDD-B830-EB14C6FA1E95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 kern="1200">
          <a:solidFill>
            <a:srgbClr val="198A8A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198A8A"/>
          </a:solidFill>
          <a:latin typeface="Arial" panose="020B0604020202020204" pitchFamily="34" charset="0"/>
          <a:cs typeface="Arial Unicode MS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198A8A"/>
          </a:solidFill>
          <a:latin typeface="Arial" panose="020B0604020202020204" pitchFamily="34" charset="0"/>
          <a:cs typeface="Arial Unicode MS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198A8A"/>
          </a:solidFill>
          <a:latin typeface="Arial" panose="020B0604020202020204" pitchFamily="34" charset="0"/>
          <a:cs typeface="Arial Unicode MS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198A8A"/>
          </a:solidFill>
          <a:latin typeface="Arial" panose="020B0604020202020204" pitchFamily="34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198A8A"/>
          </a:solidFill>
          <a:latin typeface="Arial" panose="020B0604020202020204" pitchFamily="34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198A8A"/>
          </a:solidFill>
          <a:latin typeface="Arial" panose="020B0604020202020204" pitchFamily="34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198A8A"/>
          </a:solidFill>
          <a:latin typeface="Arial" panose="020B0604020202020204" pitchFamily="34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198A8A"/>
          </a:solidFill>
          <a:latin typeface="Arial" panose="020B0604020202020204" pitchFamily="34" charset="0"/>
          <a:cs typeface="Arial Unicode MS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6212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Klicken Sie, um das Format des Titeltextes zu bearbeiten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979613"/>
            <a:ext cx="8850313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Klicken Sie, um die Formate des Gliederungstextes zu bearbeiten</a:t>
            </a:r>
          </a:p>
          <a:p>
            <a:pPr lvl="1"/>
            <a:r>
              <a:rPr lang="en-GB" altLang="de-DE" smtClean="0"/>
              <a:t>Zweite Gliederungsebene</a:t>
            </a:r>
          </a:p>
          <a:p>
            <a:pPr lvl="2"/>
            <a:r>
              <a:rPr lang="en-GB" altLang="de-DE" smtClean="0"/>
              <a:t>Dritte Gliederungsebene</a:t>
            </a:r>
          </a:p>
          <a:p>
            <a:pPr lvl="3"/>
            <a:r>
              <a:rPr lang="en-GB" altLang="de-DE" smtClean="0"/>
              <a:t>Vierte Gliederungsebene</a:t>
            </a:r>
          </a:p>
          <a:p>
            <a:pPr lvl="4"/>
            <a:r>
              <a:rPr lang="en-GB" altLang="de-DE" smtClean="0"/>
              <a:t>Fünfte Gliederungsebene</a:t>
            </a:r>
          </a:p>
          <a:p>
            <a:pPr lvl="4"/>
            <a:r>
              <a:rPr lang="en-GB" altLang="de-DE" smtClean="0"/>
              <a:t>Sechste Gliederungsebene</a:t>
            </a:r>
          </a:p>
          <a:p>
            <a:pPr lvl="4"/>
            <a:r>
              <a:rPr lang="en-GB" altLang="de-DE" smtClean="0"/>
              <a:t>Siebente Gliederungsebene</a:t>
            </a:r>
          </a:p>
          <a:p>
            <a:pPr lvl="4"/>
            <a:r>
              <a:rPr lang="en-GB" altLang="de-DE" smtClean="0"/>
              <a:t>Achte Gliederungsebene</a:t>
            </a:r>
          </a:p>
          <a:p>
            <a:pPr lvl="4"/>
            <a:r>
              <a:rPr lang="en-GB" altLang="de-DE" smtClean="0"/>
              <a:t>Neunte Gliederungsebene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12775" y="656272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defRPr>
            </a:lvl1pPr>
          </a:lstStyle>
          <a:p>
            <a:endParaRPr lang="de-DE" altLang="de-DE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556000" y="6562725"/>
            <a:ext cx="31908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defRPr>
            </a:lvl1pPr>
          </a:lstStyle>
          <a:p>
            <a:endParaRPr lang="de-DE" altLang="de-DE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335838" y="656272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defRPr>
            </a:lvl1pPr>
          </a:lstStyle>
          <a:p>
            <a:fld id="{3FE356BC-35D2-409A-B247-ABE774E2EFB4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280099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280099"/>
          </a:solidFill>
          <a:latin typeface="Arial" panose="020B0604020202020204" pitchFamily="34" charset="0"/>
          <a:cs typeface="Arial Unicode MS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8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8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8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8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Französischunterricht an der THS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79613"/>
            <a:ext cx="4321175" cy="4557712"/>
          </a:xfrm>
          <a:ln/>
        </p:spPr>
        <p:txBody>
          <a:bodyPr/>
          <a:lstStyle/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1. Gute Gründe, Französisch zu lernen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de-DE"/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2. Angebote der Schule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de-DE"/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3. Anforderungen an die Schüler 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de-DE"/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1. Gute Gründe für Französisch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19250"/>
            <a:ext cx="8855075" cy="5353050"/>
          </a:xfrm>
          <a:ln/>
        </p:spPr>
        <p:txBody>
          <a:bodyPr/>
          <a:lstStyle/>
          <a:p>
            <a:pPr marL="431800" indent="-320675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de-DE" altLang="de-DE"/>
              <a:t>Französisch ist...</a:t>
            </a:r>
          </a:p>
          <a:p>
            <a:pPr marL="430213" indent="-320675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de-DE" altLang="de-DE" sz="2800"/>
              <a:t>die Sprache des Exportpartners Nummer 1 für Deutschland und bietet große Chancen für den beruflichen Erfolg.</a:t>
            </a:r>
          </a:p>
          <a:p>
            <a:pPr marL="430213" indent="-320675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de-DE" altLang="de-DE" sz="2800"/>
              <a:t>die 2. Fremdsprache weltweit und in Deutschland. </a:t>
            </a:r>
          </a:p>
          <a:p>
            <a:pPr marL="430213" indent="-320675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de-DE" altLang="de-DE" sz="2800"/>
              <a:t>die 3. Handelssprache der Welt (Englisch, Chinesisch)</a:t>
            </a:r>
          </a:p>
          <a:p>
            <a:pPr marL="430213" indent="-320675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de-DE" altLang="de-DE" sz="2800"/>
              <a:t>die Sprache, in der man mit 274 Millionen Menschen in mehr als 30 Ländern der Welt kommunizieren kann, von denen 4 Nachbarländer sind. </a:t>
            </a:r>
          </a:p>
          <a:p>
            <a:pPr marL="431800" indent="-320675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de-DE" altLang="de-DE" sz="2800"/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  <a:ln/>
        </p:spPr>
        <p:txBody>
          <a:bodyPr tIns="38880"/>
          <a:lstStyle/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1. Gute Gründe für Französisch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630363"/>
            <a:ext cx="8855075" cy="5111750"/>
          </a:xfrm>
          <a:ln/>
        </p:spPr>
        <p:txBody>
          <a:bodyPr tIns="24840"/>
          <a:lstStyle/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 sz="2800"/>
              <a:t>2. Fremdsprache als Abiturbedingung kann schon an der Realschule absolviert werden. 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 sz="2800"/>
              <a:t>Erledigung dieser Abiturbedingung kann die Herausforderung in der Sekundarstufe II mildern. 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 sz="2800"/>
              <a:t>Ermöglicht dann sogar das Erlernen einer 3. Fremdsprache.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 sz="2800"/>
              <a:t>Sinnvoll auch für Schüler, die in betriebliche Ausbildung gehen: </a:t>
            </a:r>
          </a:p>
          <a:p>
            <a:pPr marL="430213" indent="-322263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 sz="2800"/>
              <a:t>F als Sprache der Kochkunst, der Konditoren, der Weinliebhaber, der Düfte, der Modewelt, der Kosmetik, der Kaufleute etc. 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2. Angebote der Schule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79613"/>
            <a:ext cx="4321175" cy="4468812"/>
          </a:xfrm>
          <a:ln/>
        </p:spPr>
        <p:txBody>
          <a:bodyPr/>
          <a:lstStyle/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/>
              <a:t>Regelmäßige Lernerfolgskontrollen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/>
              <a:t>Arbeit mit dem Lehrbuch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/>
              <a:t>Arbeit mit lehrwerks-unabhängigem Material (Musik, Internet, Film,  Landeskunde)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257800" y="1979613"/>
            <a:ext cx="4321175" cy="5638800"/>
          </a:xfrm>
          <a:ln/>
        </p:spPr>
        <p:txBody>
          <a:bodyPr/>
          <a:lstStyle/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/>
              <a:t>Französisch-AG als Vorbereitung auf das Delf-Zertifkat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/>
              <a:t>Fahrt nach Liège, um dort die Französisch-kenntnisse in echten Situationen auszuprobieren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/>
              <a:t>Zusammenarbeit mit dem Institut Fran</a:t>
            </a:r>
            <a:r>
              <a:rPr lang="de-DE" altLang="de-DE">
                <a:latin typeface="Segoe UI" panose="020B0502040204020203" pitchFamily="34" charset="0"/>
                <a:cs typeface="Segoe UI" panose="020B0502040204020203" pitchFamily="34" charset="0"/>
              </a:rPr>
              <a:t>ç</a:t>
            </a:r>
            <a:r>
              <a:rPr lang="de-DE" altLang="de-DE"/>
              <a:t>ais</a:t>
            </a:r>
          </a:p>
          <a:p>
            <a:pPr marL="430213" indent="-322263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de-DE" altLang="de-DE"/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80"/>
          <a:lstStyle/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3. Anforderungen an die Schüler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2700338"/>
            <a:ext cx="8855075" cy="4140200"/>
          </a:xfrm>
          <a:ln/>
        </p:spPr>
        <p:txBody>
          <a:bodyPr/>
          <a:lstStyle/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/>
              <a:t>Gute Noten in Englisch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/>
              <a:t>Keine Probleme mit der englischen Sprache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/>
              <a:t>Freude am Sprechen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/>
              <a:t>Regelmäßige Lernbereitschaft</a:t>
            </a:r>
          </a:p>
          <a:p>
            <a:pPr marL="430213" indent="-322263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de-DE" altLang="de-DE"/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82575"/>
            <a:ext cx="9069387" cy="1300163"/>
          </a:xfrm>
          <a:ln/>
        </p:spPr>
        <p:txBody>
          <a:bodyPr tIns="388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Es lohnt sich!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79613"/>
            <a:ext cx="4319588" cy="4164012"/>
          </a:xfrm>
          <a:ln/>
        </p:spPr>
        <p:txBody>
          <a:bodyPr tIns="24840"/>
          <a:lstStyle/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 sz="2800"/>
              <a:t>croissant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 sz="2800"/>
              <a:t>baguette 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 sz="2800"/>
              <a:t>parfum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 sz="2800"/>
              <a:t>salade</a:t>
            </a:r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 sz="2800"/>
              <a:t>tomate </a:t>
            </a:r>
          </a:p>
          <a:p>
            <a:pPr marL="430213" indent="-322263">
              <a:buClrTx/>
              <a:buSzPct val="45000"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de-DE" altLang="de-DE" sz="2800"/>
          </a:p>
          <a:p>
            <a:pPr marL="428625" indent="-323850">
              <a:buClr>
                <a:srgbClr val="FF6633"/>
              </a:buClr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de-DE" altLang="de-DE" sz="2800"/>
              <a:t>Merci!!!!!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256213" y="1979613"/>
            <a:ext cx="4319587" cy="4076700"/>
          </a:xfrm>
          <a:ln/>
        </p:spPr>
        <p:txBody>
          <a:bodyPr/>
          <a:lstStyle/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  photo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  orange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  pomme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  banane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/>
              <a:t>  tomate</a:t>
            </a:r>
          </a:p>
          <a:p>
            <a:pPr indent="-33972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de-DE"/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Times New Roman"/>
        <a:ea typeface=""/>
        <a:cs typeface="Arial Unicode MS"/>
      </a:majorFont>
      <a:minorFont>
        <a:latin typeface="Times New Roman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267</Words>
  <Application>Microsoft Office PowerPoint</Application>
  <PresentationFormat>Benutzerdefiniert</PresentationFormat>
  <Paragraphs>49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6</vt:i4>
      </vt:variant>
    </vt:vector>
  </HeadingPairs>
  <TitlesOfParts>
    <vt:vector size="16" baseType="lpstr">
      <vt:lpstr>Times New Roman</vt:lpstr>
      <vt:lpstr>Arial</vt:lpstr>
      <vt:lpstr>SimSun</vt:lpstr>
      <vt:lpstr>Arial Unicode MS</vt:lpstr>
      <vt:lpstr>Wingdings</vt:lpstr>
      <vt:lpstr>Segoe UI</vt:lpstr>
      <vt:lpstr>Office</vt:lpstr>
      <vt:lpstr>Office</vt:lpstr>
      <vt:lpstr>Office</vt:lpstr>
      <vt:lpstr>Office</vt:lpstr>
      <vt:lpstr>Französischunterricht an der THS</vt:lpstr>
      <vt:lpstr>1. Gute Gründe für Französisch</vt:lpstr>
      <vt:lpstr>1. Gute Gründe für Französisch</vt:lpstr>
      <vt:lpstr>2. Angebote der Schule</vt:lpstr>
      <vt:lpstr>3. Anforderungen an die Schüler</vt:lpstr>
      <vt:lpstr>Es lohnt sich!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Französischunterricht an der THS</dc:title>
  <dc:creator>Elisabeth Aeschimann</dc:creator>
  <cp:lastModifiedBy>MNS</cp:lastModifiedBy>
  <cp:revision>7</cp:revision>
  <cp:lastPrinted>2019-05-05T08:40:45Z</cp:lastPrinted>
  <dcterms:created xsi:type="dcterms:W3CDTF">2012-05-06T09:19:52Z</dcterms:created>
  <dcterms:modified xsi:type="dcterms:W3CDTF">2022-04-08T11:42:38Z</dcterms:modified>
</cp:coreProperties>
</file>